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93" r:id="rId4"/>
    <p:sldId id="294" r:id="rId5"/>
    <p:sldId id="295" r:id="rId6"/>
    <p:sldId id="296" r:id="rId7"/>
    <p:sldId id="257" r:id="rId8"/>
    <p:sldId id="297" r:id="rId9"/>
    <p:sldId id="271" r:id="rId10"/>
    <p:sldId id="272" r:id="rId11"/>
    <p:sldId id="298" r:id="rId12"/>
    <p:sldId id="299" r:id="rId13"/>
    <p:sldId id="300" r:id="rId14"/>
    <p:sldId id="273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23B"/>
    <a:srgbClr val="96CCF5"/>
    <a:srgbClr val="9ACC54"/>
    <a:srgbClr val="77943D"/>
    <a:srgbClr val="7AD1E6"/>
    <a:srgbClr val="000028"/>
    <a:srgbClr val="2B8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6" d="100"/>
          <a:sy n="66" d="100"/>
        </p:scale>
        <p:origin x="-1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42E3-D7BA-4C6E-AF59-AFC50D12B8D7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EE8B4-C3AB-4F17-B3D7-16D29201DC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4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D06FB-9E37-4A67-93FE-421BEE1E7655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771AF-AA16-4956-9B10-26EE52E65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83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F22E-D3A1-4E96-AFE7-337174A077C5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C847-8ABA-4CBF-BA20-140C75937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78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4FEEF-459D-49B5-8C23-BF03C7AAB1A1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D730D-A0A5-4410-B8E5-82629E685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73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41BA7-1BE3-4C92-8847-D222C2B67D7C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ABC89-4554-48BA-A687-4310D73EE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47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0C60-2AE5-4211-B415-07A4B4316222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A82C-64F2-4A3D-8E63-A7CE21565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74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C107D-894D-4AAF-8696-487C24E4F07F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3DE8A-6E43-4043-92DF-A12092E1F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2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63397-80E5-4D99-8498-2989D317CEBD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F90F0-1FE6-430E-AC02-B9392D170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97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D3CD7-D01F-4CDF-93AD-17A8A98592C2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0DD9B-1055-4619-B89F-B1F23FF29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62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9BDB3-03DF-4B13-9D58-D3F8D08B8ABF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852B4-5948-41FA-B89A-42B1D12F7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8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F60D-6C23-4E5B-8A4A-326C7CADAC72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CC8E0-8B2A-4C02-A975-8DCF11150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0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0ED646-21A7-4C04-8E8E-FB784E090F93}" type="datetimeFigureOut">
              <a:rPr lang="ru-RU"/>
              <a:pPr>
                <a:defRPr/>
              </a:pPr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6B7218-3D7E-40BC-AD17-348130CA8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1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500063"/>
            <a:ext cx="47974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2428875" y="2492896"/>
            <a:ext cx="6000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600" dirty="0" smtClean="0">
                <a:solidFill>
                  <a:srgbClr val="96CCF5"/>
                </a:solidFill>
                <a:latin typeface="PF Square Sans Pro Medium" pitchFamily="2" charset="0"/>
              </a:rPr>
              <a:t>Опыт </a:t>
            </a:r>
            <a:r>
              <a:rPr lang="ru-RU" sz="3600" dirty="0">
                <a:solidFill>
                  <a:srgbClr val="96CCF5"/>
                </a:solidFill>
                <a:latin typeface="PF Square Sans Pro Medium" pitchFamily="2" charset="0"/>
              </a:rPr>
              <a:t>эксплуатации СЗИ в РС </a:t>
            </a:r>
            <a:r>
              <a:rPr lang="ru-RU" sz="3600" dirty="0" smtClean="0">
                <a:solidFill>
                  <a:srgbClr val="96CCF5"/>
                </a:solidFill>
                <a:latin typeface="PF Square Sans Pro Medium" pitchFamily="2" charset="0"/>
              </a:rPr>
              <a:t>ЕГИСЗ</a:t>
            </a:r>
            <a:endParaRPr lang="ru-RU" altLang="ru-RU" dirty="0">
              <a:solidFill>
                <a:srgbClr val="96CCF5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28875" y="4143375"/>
            <a:ext cx="6715125" cy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2500313" y="4214813"/>
            <a:ext cx="48577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600" cap="all" dirty="0" smtClean="0">
                <a:solidFill>
                  <a:srgbClr val="0B223B"/>
                </a:solidFill>
                <a:latin typeface="PF Square Sans Pro Medium" pitchFamily="2" charset="0"/>
              </a:rPr>
              <a:t>Задача </a:t>
            </a:r>
            <a:r>
              <a:rPr lang="ru-RU" sz="1600" cap="all" dirty="0">
                <a:solidFill>
                  <a:srgbClr val="0B223B"/>
                </a:solidFill>
                <a:latin typeface="PF Square Sans Pro Medium" pitchFamily="2" charset="0"/>
              </a:rPr>
              <a:t>аттестации </a:t>
            </a:r>
            <a:r>
              <a:rPr lang="ru-RU" sz="1600" cap="all" dirty="0" smtClean="0">
                <a:solidFill>
                  <a:srgbClr val="0B223B"/>
                </a:solidFill>
                <a:latin typeface="PF Square Sans Pro Medium" pitchFamily="2" charset="0"/>
              </a:rPr>
              <a:t>ИС медицинских организаций</a:t>
            </a:r>
            <a:endParaRPr lang="ru-RU" altLang="ru-RU" sz="1600" cap="all" dirty="0">
              <a:solidFill>
                <a:srgbClr val="0B223B"/>
              </a:solidFill>
              <a:latin typeface="PF Square Sans Pro Medium" pitchFamily="2" charset="0"/>
            </a:endParaRPr>
          </a:p>
        </p:txBody>
      </p:sp>
      <p:sp>
        <p:nvSpPr>
          <p:cNvPr id="2055" name="TextBox 9"/>
          <p:cNvSpPr txBox="1">
            <a:spLocks noChangeArrowheads="1"/>
          </p:cNvSpPr>
          <p:nvPr/>
        </p:nvSpPr>
        <p:spPr bwMode="auto">
          <a:xfrm>
            <a:off x="2286000" y="6143625"/>
            <a:ext cx="49291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dirty="0" smtClean="0">
                <a:solidFill>
                  <a:srgbClr val="96CCF5"/>
                </a:solidFill>
                <a:latin typeface="PF Square Sans Pro Light" pitchFamily="2" charset="0"/>
              </a:rPr>
              <a:t>Григорий Ивашкин</a:t>
            </a:r>
            <a:endParaRPr lang="ru-RU" altLang="ru-RU" sz="1600" dirty="0">
              <a:solidFill>
                <a:srgbClr val="96CCF5"/>
              </a:solidFill>
              <a:latin typeface="PF Square Sans Pro Ligh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714375" y="1468895"/>
            <a:ext cx="7962081" cy="777825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PF Square Sans Pro Medium" pitchFamily="2" charset="0"/>
              </a:rPr>
              <a:t>Аттестация</a:t>
            </a:r>
            <a:endParaRPr lang="ru-RU" altLang="ru-RU" sz="2800" dirty="0">
              <a:latin typeface="PF Square Sans Pro Medium" pitchFamily="2" charset="0"/>
            </a:endParaRPr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Прямоугольник 15"/>
          <p:cNvSpPr>
            <a:spLocks noChangeArrowheads="1"/>
          </p:cNvSpPr>
          <p:nvPr/>
        </p:nvSpPr>
        <p:spPr bwMode="auto">
          <a:xfrm>
            <a:off x="725710" y="2022394"/>
            <a:ext cx="3846289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>
              <a:spcAft>
                <a:spcPts val="600"/>
              </a:spcAft>
            </a:pPr>
            <a:r>
              <a:rPr lang="ru-RU" sz="2000" b="1" dirty="0" smtClean="0">
                <a:latin typeface="PF Square Sans Pro Light" panose="02000506000000020004" pitchFamily="2" charset="0"/>
              </a:rPr>
              <a:t>21 Приказ</a:t>
            </a:r>
          </a:p>
          <a:p>
            <a:pPr marL="0" indent="0" algn="just">
              <a:spcAft>
                <a:spcPts val="600"/>
              </a:spcAft>
            </a:pPr>
            <a:r>
              <a:rPr lang="ru-RU" sz="2000" dirty="0" smtClean="0">
                <a:latin typeface="PF Square Sans Pro Light" panose="02000506000000020004" pitchFamily="2" charset="0"/>
              </a:rPr>
              <a:t>Оценка </a:t>
            </a:r>
            <a:r>
              <a:rPr lang="ru-RU" sz="2000" dirty="0">
                <a:latin typeface="PF Square Sans Pro Light" panose="02000506000000020004" pitchFamily="2" charset="0"/>
              </a:rPr>
              <a:t>эффективности реализованных в рамках системы защиты персональных данных мер по обеспечению безопасности персональных данных проводится оператором самостоятельно или с привлечением на договорной основе юридических лиц и индивидуальных предпринимателей, имеющих лицензию на осуществление деятельности по технической защите конфиденциальной информации. </a:t>
            </a:r>
          </a:p>
        </p:txBody>
      </p:sp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4788023" y="2022394"/>
            <a:ext cx="3819127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>
              <a:spcAft>
                <a:spcPts val="600"/>
              </a:spcAft>
            </a:pPr>
            <a:r>
              <a:rPr lang="ru-RU" sz="2000" b="1" dirty="0" smtClean="0">
                <a:latin typeface="PF Square Sans Pro Light" panose="02000506000000020004" pitchFamily="2" charset="0"/>
              </a:rPr>
              <a:t>17 Приказ</a:t>
            </a:r>
          </a:p>
          <a:p>
            <a:pPr marL="0" indent="0" algn="just">
              <a:spcAft>
                <a:spcPts val="600"/>
              </a:spcAft>
            </a:pPr>
            <a:r>
              <a:rPr lang="ru-RU" sz="2000" dirty="0" smtClean="0">
                <a:latin typeface="PF Square Sans Pro Light" panose="02000506000000020004" pitchFamily="2" charset="0"/>
              </a:rPr>
              <a:t>Аттестация </a:t>
            </a:r>
            <a:r>
              <a:rPr lang="ru-RU" sz="2000" dirty="0">
                <a:latin typeface="PF Square Sans Pro Light" panose="02000506000000020004" pitchFamily="2" charset="0"/>
              </a:rPr>
              <a:t>информационной системы проводится в соответствии с программой и методиками аттестационных испытаний до начала обработки информации, подлежащей защите в информационной системе. Для проведения аттестации информационной системы применяются национальные стандарты, а также методические документы, разработанные и утвержденные ФСТЭК России</a:t>
            </a:r>
            <a:endParaRPr lang="ru-RU" sz="2000" dirty="0" smtClean="0">
              <a:latin typeface="PF Square Sans Pr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4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656202" y="1643063"/>
            <a:ext cx="7962081" cy="1051905"/>
          </a:xfrm>
        </p:spPr>
        <p:txBody>
          <a:bodyPr/>
          <a:lstStyle/>
          <a:p>
            <a:r>
              <a:rPr lang="ru-RU" sz="2800" b="1" dirty="0">
                <a:latin typeface="PF Square Sans Pro Light" panose="02000506000000020004" pitchFamily="2" charset="0"/>
              </a:rPr>
              <a:t>ИНФОРМАЦИОННОЕ </a:t>
            </a:r>
            <a:r>
              <a:rPr lang="ru-RU" sz="2800" b="1" dirty="0" smtClean="0">
                <a:latin typeface="PF Square Sans Pro Light" panose="02000506000000020004" pitchFamily="2" charset="0"/>
              </a:rPr>
              <a:t>СООБЩЕНИЕ </a:t>
            </a:r>
            <a:r>
              <a:rPr lang="ru-RU" sz="2800" b="1" dirty="0">
                <a:latin typeface="PF Square Sans Pro Light" panose="02000506000000020004" pitchFamily="2" charset="0"/>
              </a:rPr>
              <a:t>от 15 июля 2013 г. № </a:t>
            </a:r>
            <a:r>
              <a:rPr lang="ru-RU" sz="2800" b="1" dirty="0" smtClean="0">
                <a:latin typeface="PF Square Sans Pro Light" panose="02000506000000020004" pitchFamily="2" charset="0"/>
              </a:rPr>
              <a:t>240/22/2637</a:t>
            </a:r>
            <a:endParaRPr lang="ru-RU" sz="2800" b="1" dirty="0">
              <a:latin typeface="PF Square Sans Pro Light" panose="02000506000000020004" pitchFamily="2" charset="0"/>
            </a:endParaRPr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Прямоугольник 15"/>
          <p:cNvSpPr>
            <a:spLocks noChangeArrowheads="1"/>
          </p:cNvSpPr>
          <p:nvPr/>
        </p:nvSpPr>
        <p:spPr bwMode="auto">
          <a:xfrm>
            <a:off x="725709" y="2699877"/>
            <a:ext cx="3846289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>
              <a:spcAft>
                <a:spcPts val="600"/>
              </a:spcAft>
            </a:pPr>
            <a:r>
              <a:rPr lang="ru-RU" sz="2000" b="1" u="sng" dirty="0" smtClean="0">
                <a:latin typeface="PF Square Sans Pro Light" panose="02000506000000020004" pitchFamily="2" charset="0"/>
              </a:rPr>
              <a:t>21 Приказ</a:t>
            </a:r>
          </a:p>
          <a:p>
            <a:pPr marL="0" indent="0" algn="just">
              <a:spcAft>
                <a:spcPts val="600"/>
              </a:spcAft>
            </a:pPr>
            <a:r>
              <a:rPr lang="ru-RU" sz="2000" b="1" dirty="0">
                <a:latin typeface="PF Square Sans Pro Light" panose="02000506000000020004" pitchFamily="2" charset="0"/>
              </a:rPr>
              <a:t>ГОСТ РО 0043-003-2012 </a:t>
            </a:r>
            <a:endParaRPr lang="ru-RU" sz="2000" b="1" dirty="0" smtClean="0">
              <a:latin typeface="PF Square Sans Pro Light" panose="02000506000000020004" pitchFamily="2" charset="0"/>
            </a:endParaRPr>
          </a:p>
          <a:p>
            <a:pPr marL="0" indent="0" algn="just">
              <a:spcAft>
                <a:spcPts val="600"/>
              </a:spcAft>
            </a:pPr>
            <a:r>
              <a:rPr lang="ru-RU" sz="2000" dirty="0" smtClean="0">
                <a:latin typeface="PF Square Sans Pro Light" panose="02000506000000020004" pitchFamily="2" charset="0"/>
              </a:rPr>
              <a:t>«</a:t>
            </a:r>
            <a:r>
              <a:rPr lang="ru-RU" sz="2000" dirty="0">
                <a:latin typeface="PF Square Sans Pro Light" panose="02000506000000020004" pitchFamily="2" charset="0"/>
              </a:rPr>
              <a:t>Защита информации. Аттестация объектов информатизации. Общие положения»</a:t>
            </a:r>
          </a:p>
        </p:txBody>
      </p:sp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15"/>
          <p:cNvSpPr>
            <a:spLocks noChangeArrowheads="1"/>
          </p:cNvSpPr>
          <p:nvPr/>
        </p:nvSpPr>
        <p:spPr bwMode="auto">
          <a:xfrm>
            <a:off x="4788022" y="2636912"/>
            <a:ext cx="3819127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>
              <a:spcAft>
                <a:spcPts val="600"/>
              </a:spcAft>
            </a:pPr>
            <a:r>
              <a:rPr lang="ru-RU" sz="2000" b="1" u="sng" dirty="0" smtClean="0">
                <a:latin typeface="PF Square Sans Pro Light" panose="02000506000000020004" pitchFamily="2" charset="0"/>
              </a:rPr>
              <a:t>17 Приказ</a:t>
            </a:r>
          </a:p>
          <a:p>
            <a:pPr marL="0" indent="0" algn="just">
              <a:spcAft>
                <a:spcPts val="600"/>
              </a:spcAft>
            </a:pPr>
            <a:r>
              <a:rPr lang="ru-RU" sz="2000" b="1" dirty="0">
                <a:latin typeface="PF Square Sans Pro Light" panose="02000506000000020004" pitchFamily="2" charset="0"/>
              </a:rPr>
              <a:t>ГОСТ РО 0043-003-2012 </a:t>
            </a:r>
          </a:p>
          <a:p>
            <a:pPr marL="0" indent="0" algn="just">
              <a:spcAft>
                <a:spcPts val="600"/>
              </a:spcAft>
            </a:pPr>
            <a:r>
              <a:rPr lang="ru-RU" sz="2000" dirty="0">
                <a:latin typeface="PF Square Sans Pro Light" panose="02000506000000020004" pitchFamily="2" charset="0"/>
              </a:rPr>
              <a:t>«Защита информации. Аттестация объектов информатизации. Общие положения»</a:t>
            </a:r>
          </a:p>
          <a:p>
            <a:pPr marL="0" indent="0" algn="just">
              <a:spcAft>
                <a:spcPts val="600"/>
              </a:spcAft>
            </a:pPr>
            <a:r>
              <a:rPr lang="ru-RU" sz="2000" b="1" dirty="0" smtClean="0">
                <a:latin typeface="PF Square Sans Pro Light" panose="02000506000000020004" pitchFamily="2" charset="0"/>
              </a:rPr>
              <a:t>ГОСТ </a:t>
            </a:r>
            <a:r>
              <a:rPr lang="ru-RU" sz="2000" b="1" dirty="0">
                <a:latin typeface="PF Square Sans Pro Light" panose="02000506000000020004" pitchFamily="2" charset="0"/>
              </a:rPr>
              <a:t>РО 0043-004-2013 </a:t>
            </a:r>
            <a:endParaRPr lang="ru-RU" sz="2000" b="1" dirty="0" smtClean="0">
              <a:latin typeface="PF Square Sans Pro Light" panose="02000506000000020004" pitchFamily="2" charset="0"/>
            </a:endParaRPr>
          </a:p>
          <a:p>
            <a:pPr marL="0" indent="0" algn="just">
              <a:spcAft>
                <a:spcPts val="600"/>
              </a:spcAft>
            </a:pPr>
            <a:r>
              <a:rPr lang="ru-RU" sz="2000" dirty="0" smtClean="0">
                <a:latin typeface="PF Square Sans Pro Light" panose="02000506000000020004" pitchFamily="2" charset="0"/>
              </a:rPr>
              <a:t>«</a:t>
            </a:r>
            <a:r>
              <a:rPr lang="ru-RU" sz="2000" dirty="0">
                <a:latin typeface="PF Square Sans Pro Light" panose="02000506000000020004" pitchFamily="2" charset="0"/>
              </a:rPr>
              <a:t>Защита информации. Аттестация объектов информатизации. Программа и методики аттестационных испытаний»</a:t>
            </a:r>
            <a:endParaRPr lang="ru-RU" sz="2000" dirty="0" smtClean="0">
              <a:latin typeface="PF Square Sans Pr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5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10" name="Заголовок 1"/>
          <p:cNvSpPr txBox="1">
            <a:spLocks/>
          </p:cNvSpPr>
          <p:nvPr/>
        </p:nvSpPr>
        <p:spPr bwMode="auto">
          <a:xfrm>
            <a:off x="285750" y="1685732"/>
            <a:ext cx="8529784" cy="1368152"/>
          </a:xfrm>
          <a:prstGeom prst="rect">
            <a:avLst/>
          </a:prstGeom>
          <a:ln w="12700" cap="rnd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000" dirty="0" smtClean="0">
                <a:latin typeface="PF Square Sans Pro Medium" pitchFamily="2" charset="0"/>
              </a:rPr>
              <a:t>17 </a:t>
            </a:r>
            <a:r>
              <a:rPr lang="ru-RU" sz="2000" dirty="0">
                <a:latin typeface="PF Square Sans Pro Medium" pitchFamily="2" charset="0"/>
              </a:rPr>
              <a:t>Приказ ФСТЭК России от </a:t>
            </a:r>
            <a:r>
              <a:rPr lang="ru-RU" sz="2000" dirty="0" smtClean="0">
                <a:latin typeface="PF Square Sans Pro Medium" pitchFamily="2" charset="0"/>
              </a:rPr>
              <a:t>11 </a:t>
            </a:r>
            <a:r>
              <a:rPr lang="ru-RU" sz="2000" dirty="0">
                <a:latin typeface="PF Square Sans Pro Medium" pitchFamily="2" charset="0"/>
              </a:rPr>
              <a:t>февраля 2013 г. </a:t>
            </a:r>
            <a:endParaRPr lang="en-US" sz="2000" dirty="0">
              <a:latin typeface="PF Square Sans Pro Medium" pitchFamily="2" charset="0"/>
            </a:endParaRPr>
          </a:p>
          <a:p>
            <a:pPr algn="just"/>
            <a:r>
              <a:rPr lang="ru-RU" sz="2000" dirty="0" smtClean="0">
                <a:latin typeface="PF Square Sans Pro Medium" pitchFamily="2" charset="0"/>
              </a:rPr>
              <a:t>«</a:t>
            </a:r>
            <a:r>
              <a:rPr lang="ru-RU" sz="2000" dirty="0">
                <a:latin typeface="PF Square Sans Pro Medium" pitchFamily="2" charset="0"/>
              </a:rPr>
              <a:t>Об утверждении Требований о защите информации, не составляющей государственную тайну, содержащейся в государственных информационных системах</a:t>
            </a:r>
            <a:r>
              <a:rPr lang="ru-RU" sz="2000" dirty="0" smtClean="0">
                <a:latin typeface="PF Square Sans Pro Medium" pitchFamily="2" charset="0"/>
              </a:rPr>
              <a:t>»</a:t>
            </a:r>
            <a:endParaRPr lang="ru-RU" sz="2000" dirty="0">
              <a:latin typeface="PF Square Sans Pro Medium" pitchFamily="2" charset="0"/>
            </a:endParaRP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285750" y="3214354"/>
            <a:ext cx="852978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dirty="0" smtClean="0">
                <a:latin typeface="PF Square Sans Pro Light" pitchFamily="2" charset="0"/>
              </a:rPr>
              <a:t>Статья </a:t>
            </a:r>
            <a:r>
              <a:rPr lang="ru-RU" dirty="0" smtClean="0">
                <a:latin typeface="PF Square Sans Pro Light" pitchFamily="2" charset="0"/>
              </a:rPr>
              <a:t>18. </a:t>
            </a:r>
            <a:r>
              <a:rPr lang="ru-RU" dirty="0" smtClean="0">
                <a:latin typeface="PF Square Sans Pro Light" panose="02000506000000020004" pitchFamily="2" charset="0"/>
              </a:rPr>
              <a:t>Обеспечение </a:t>
            </a:r>
            <a:r>
              <a:rPr lang="ru-RU" dirty="0">
                <a:latin typeface="PF Square Sans Pro Light" panose="02000506000000020004" pitchFamily="2" charset="0"/>
              </a:rPr>
              <a:t>защиты информации в ходе эксплуатации аттестованной информационной системы осуществляется оператором в соответствии с эксплуатационной документацией на систему защиты информации и организационно-распорядительными документами по защите информации и в том числе включает: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PF Square Sans Pro Light" panose="02000506000000020004" pitchFamily="2" charset="0"/>
              </a:rPr>
              <a:t>управление (администрирование) системой защиты информации информационной системы;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PF Square Sans Pro Light" panose="02000506000000020004" pitchFamily="2" charset="0"/>
              </a:rPr>
              <a:t>выявление инцидентов и реагирование на них;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PF Square Sans Pro Light" panose="02000506000000020004" pitchFamily="2" charset="0"/>
              </a:rPr>
              <a:t>управление конфигурацией аттестованной информационной системы и ее системы защиты информации;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PF Square Sans Pro Light" panose="02000506000000020004" pitchFamily="2" charset="0"/>
              </a:rPr>
              <a:t>контроль (мониторинг) за обеспечением уровня защищенности информации, содержащейся в информационной системе</a:t>
            </a:r>
            <a:r>
              <a:rPr lang="ru-RU" dirty="0" smtClean="0">
                <a:latin typeface="PF Square Sans Pro Light" panose="02000506000000020004" pitchFamily="2" charset="0"/>
              </a:rPr>
              <a:t>.</a:t>
            </a:r>
            <a:endParaRPr lang="ru-RU" dirty="0">
              <a:latin typeface="PF Square Sans Pro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53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656202" y="1643063"/>
            <a:ext cx="7962081" cy="705817"/>
          </a:xfrm>
        </p:spPr>
        <p:txBody>
          <a:bodyPr/>
          <a:lstStyle/>
          <a:p>
            <a:r>
              <a:rPr lang="ru-RU" sz="2800" b="1" dirty="0" smtClean="0">
                <a:latin typeface="PF Square Sans Pro Light" panose="02000506000000020004" pitchFamily="2" charset="0"/>
              </a:rPr>
              <a:t>МОДЕЛЬ УГРОЗ</a:t>
            </a:r>
            <a:endParaRPr lang="ru-RU" sz="2800" b="1" dirty="0">
              <a:latin typeface="PF Square Sans Pro Light" panose="02000506000000020004" pitchFamily="2" charset="0"/>
            </a:endParaRPr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Прямоугольник 15"/>
          <p:cNvSpPr>
            <a:spLocks noChangeArrowheads="1"/>
          </p:cNvSpPr>
          <p:nvPr/>
        </p:nvSpPr>
        <p:spPr bwMode="auto">
          <a:xfrm>
            <a:off x="725708" y="2564904"/>
            <a:ext cx="802275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just">
              <a:spcAft>
                <a:spcPts val="600"/>
              </a:spcAft>
            </a:pPr>
            <a:r>
              <a:rPr lang="ru-RU" sz="2000" b="1" u="sng" dirty="0">
                <a:latin typeface="PF Square Sans Pro Light" panose="02000506000000020004" pitchFamily="2" charset="0"/>
              </a:rPr>
              <a:t>17 </a:t>
            </a:r>
            <a:r>
              <a:rPr lang="ru-RU" sz="2000" b="1" u="sng" dirty="0" smtClean="0">
                <a:latin typeface="PF Square Sans Pro Light" panose="02000506000000020004" pitchFamily="2" charset="0"/>
              </a:rPr>
              <a:t>Приказ</a:t>
            </a:r>
            <a:endParaRPr lang="ru-RU" sz="2000" dirty="0" smtClean="0">
              <a:latin typeface="PF Square Sans Pro Light" panose="02000506000000020004" pitchFamily="2" charset="0"/>
            </a:endParaRPr>
          </a:p>
          <a:p>
            <a:pPr marL="0" indent="0" algn="just">
              <a:spcAft>
                <a:spcPts val="600"/>
              </a:spcAft>
            </a:pPr>
            <a:r>
              <a:rPr lang="ru-RU" sz="2000" dirty="0" smtClean="0">
                <a:latin typeface="PF Square Sans Pro Light" panose="02000506000000020004" pitchFamily="2" charset="0"/>
              </a:rPr>
              <a:t>Пункт 18.4</a:t>
            </a:r>
            <a:r>
              <a:rPr lang="ru-RU" sz="2000" dirty="0">
                <a:latin typeface="PF Square Sans Pro Light" panose="02000506000000020004" pitchFamily="2" charset="0"/>
              </a:rPr>
              <a:t>. В ходе контроля (мониторинга) за обеспечением уровня защищенности информации, содержащейся в информационной системе, </a:t>
            </a:r>
            <a:r>
              <a:rPr lang="ru-RU" sz="2000" dirty="0" smtClean="0">
                <a:latin typeface="PF Square Sans Pro Light" panose="02000506000000020004" pitchFamily="2" charset="0"/>
              </a:rPr>
              <a:t>осуществляются:</a:t>
            </a:r>
          </a:p>
          <a:p>
            <a:pPr marL="0" indent="0" algn="just">
              <a:spcAft>
                <a:spcPts val="600"/>
              </a:spcAft>
            </a:pPr>
            <a:r>
              <a:rPr lang="ru-RU" sz="2000" dirty="0">
                <a:latin typeface="PF Square Sans Pro Light" panose="02000506000000020004" pitchFamily="2" charset="0"/>
              </a:rPr>
              <a:t>…</a:t>
            </a:r>
            <a:r>
              <a:rPr lang="ru-RU" sz="2000" dirty="0">
                <a:latin typeface="PF Square Sans Pro Light" panose="02000506000000020004" pitchFamily="2" charset="0"/>
              </a:rPr>
              <a:t>периодический анализ изменения угроз безопасности информации в информационной системе, возникающих в ходе ее эксплуатации, и принятие мер защиты информации в случае возникновения новых угроз безопасности </a:t>
            </a:r>
            <a:r>
              <a:rPr lang="ru-RU" sz="2000" dirty="0" smtClean="0">
                <a:latin typeface="PF Square Sans Pro Light" panose="02000506000000020004" pitchFamily="2" charset="0"/>
              </a:rPr>
              <a:t>информации …</a:t>
            </a:r>
            <a:endParaRPr lang="ru-RU" sz="2000" dirty="0">
              <a:latin typeface="PF Square Sans Pro Light" panose="02000506000000020004" pitchFamily="2" charset="0"/>
            </a:endParaRPr>
          </a:p>
        </p:txBody>
      </p:sp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20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62088"/>
            <a:ext cx="7079930" cy="535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4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87223"/>
            <a:ext cx="7101805" cy="5374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026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23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500063"/>
            <a:ext cx="47974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9"/>
          <p:cNvSpPr txBox="1">
            <a:spLocks noChangeArrowheads="1"/>
          </p:cNvSpPr>
          <p:nvPr/>
        </p:nvSpPr>
        <p:spPr bwMode="auto">
          <a:xfrm>
            <a:off x="2286000" y="2714625"/>
            <a:ext cx="6072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rgbClr val="96CCF5"/>
                </a:solidFill>
                <a:latin typeface="PF Square Sans Pro Medium" pitchFamily="2" charset="0"/>
              </a:rPr>
              <a:t>Спасибо за внимание!</a:t>
            </a:r>
            <a:endParaRPr lang="ru-RU" altLang="ru-RU">
              <a:solidFill>
                <a:srgbClr val="96CCF5"/>
              </a:solidFill>
              <a:latin typeface="Calibri" pitchFamily="34" charset="0"/>
            </a:endParaRPr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2357438" y="5500688"/>
            <a:ext cx="56435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>
                <a:solidFill>
                  <a:srgbClr val="96CCF5"/>
                </a:solidFill>
                <a:latin typeface="PF Square Sans Pro Light" pitchFamily="2" charset="0"/>
              </a:rPr>
              <a:t>«Центр информационной безопасности»</a:t>
            </a:r>
          </a:p>
          <a:p>
            <a:pPr eaLnBrk="1" hangingPunct="1"/>
            <a:r>
              <a:rPr lang="ru-RU" altLang="ru-RU" sz="1600">
                <a:solidFill>
                  <a:srgbClr val="96CCF5"/>
                </a:solidFill>
                <a:latin typeface="PF Square Sans Pro Light" pitchFamily="2" charset="0"/>
              </a:rPr>
              <a:t>656052, г. Барнаул, ул. Северо-Западная, д. 159</a:t>
            </a:r>
          </a:p>
          <a:p>
            <a:pPr eaLnBrk="1" hangingPunct="1"/>
            <a:r>
              <a:rPr lang="ru-RU" altLang="ru-RU" sz="1600">
                <a:solidFill>
                  <a:srgbClr val="96CCF5"/>
                </a:solidFill>
                <a:latin typeface="PF Square Sans Pro Light" pitchFamily="2" charset="0"/>
              </a:rPr>
              <a:t>Тел/факс: 8 (3852) 200–460</a:t>
            </a: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2357438" y="4572000"/>
            <a:ext cx="56435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dirty="0" smtClean="0">
                <a:solidFill>
                  <a:srgbClr val="96CCF5"/>
                </a:solidFill>
                <a:latin typeface="PF Square Sans Pro Light" pitchFamily="2" charset="0"/>
              </a:rPr>
              <a:t>Григорий Ивашкин</a:t>
            </a:r>
            <a:endParaRPr lang="ru-RU" altLang="ru-RU" sz="1600" dirty="0">
              <a:solidFill>
                <a:srgbClr val="96CCF5"/>
              </a:solidFill>
              <a:latin typeface="PF Square Sans Pro Light" pitchFamily="2" charset="0"/>
            </a:endParaRPr>
          </a:p>
          <a:p>
            <a:pPr eaLnBrk="1" hangingPunct="1"/>
            <a:r>
              <a:rPr lang="ru-RU" altLang="ru-RU" sz="1600" dirty="0">
                <a:solidFill>
                  <a:srgbClr val="96CCF5"/>
                </a:solidFill>
                <a:latin typeface="PF Square Sans Pro Light" pitchFamily="2" charset="0"/>
              </a:rPr>
              <a:t>моб.: 8 923 </a:t>
            </a:r>
            <a:r>
              <a:rPr lang="ru-RU" altLang="ru-RU" sz="1600" dirty="0" smtClean="0">
                <a:solidFill>
                  <a:srgbClr val="96CCF5"/>
                </a:solidFill>
                <a:latin typeface="PF Square Sans Pro Light" pitchFamily="2" charset="0"/>
              </a:rPr>
              <a:t>655 30 60</a:t>
            </a:r>
          </a:p>
          <a:p>
            <a:pPr eaLnBrk="1" hangingPunct="1"/>
            <a:r>
              <a:rPr lang="en-US" altLang="ru-RU" sz="1600" dirty="0" smtClean="0">
                <a:solidFill>
                  <a:srgbClr val="96CCF5"/>
                </a:solidFill>
                <a:latin typeface="PF Square Sans Pro Light" pitchFamily="2" charset="0"/>
              </a:rPr>
              <a:t>igg</a:t>
            </a:r>
            <a:r>
              <a:rPr lang="ru-RU" altLang="ru-RU" sz="1600" dirty="0" smtClean="0">
                <a:solidFill>
                  <a:srgbClr val="96CCF5"/>
                </a:solidFill>
                <a:latin typeface="PF Square Sans Pro Light" pitchFamily="2" charset="0"/>
              </a:rPr>
              <a:t>@secret-net.ru</a:t>
            </a:r>
            <a:endParaRPr lang="ru-RU" altLang="ru-RU" sz="1600" dirty="0">
              <a:solidFill>
                <a:srgbClr val="96CCF5"/>
              </a:solidFill>
              <a:latin typeface="PF Square Sans Pro Ligh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 useBgFill="1"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1059010" y="1844824"/>
            <a:ext cx="7025977" cy="720080"/>
          </a:xfrm>
          <a:ln w="12700" cap="rnd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1" hangingPunct="1"/>
            <a:r>
              <a:rPr lang="ru-RU" sz="2200" dirty="0">
                <a:latin typeface="PF Square Sans Pro Medium" pitchFamily="2" charset="0"/>
                <a:ea typeface="+mn-ea"/>
                <a:cs typeface="Arial" charset="0"/>
              </a:rPr>
              <a:t>152-ФЗ «О персональных данных»</a:t>
            </a:r>
            <a:r>
              <a:rPr lang="en-US" sz="2200" dirty="0">
                <a:latin typeface="PF Square Sans Pro Medium" pitchFamily="2" charset="0"/>
                <a:ea typeface="+mn-ea"/>
                <a:cs typeface="Arial" charset="0"/>
              </a:rPr>
              <a:t> </a:t>
            </a:r>
            <a:r>
              <a:rPr lang="ru-RU" sz="2200" dirty="0">
                <a:latin typeface="PF Square Sans Pro Medium" pitchFamily="2" charset="0"/>
                <a:ea typeface="+mn-ea"/>
                <a:cs typeface="Arial" charset="0"/>
              </a:rPr>
              <a:t>от 27 июля 2006 г.</a:t>
            </a:r>
            <a:endParaRPr lang="ru-RU" altLang="ru-RU" sz="2200" dirty="0">
              <a:latin typeface="PF Square Sans Pro Medium" pitchFamily="2" charset="0"/>
              <a:ea typeface="+mn-ea"/>
              <a:cs typeface="Arial" charset="0"/>
            </a:endParaRPr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9" name="Заголовок 1"/>
          <p:cNvSpPr txBox="1">
            <a:spLocks/>
          </p:cNvSpPr>
          <p:nvPr/>
        </p:nvSpPr>
        <p:spPr bwMode="auto">
          <a:xfrm>
            <a:off x="1059011" y="2742387"/>
            <a:ext cx="7025977" cy="1522243"/>
          </a:xfrm>
          <a:prstGeom prst="rect">
            <a:avLst/>
          </a:prstGeom>
          <a:ln w="12700" cap="rnd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ru-RU" sz="2200" dirty="0" smtClean="0">
                <a:latin typeface="PF Square Sans Pro Medium" pitchFamily="2" charset="0"/>
                <a:ea typeface="+mn-ea"/>
                <a:cs typeface="Arial" charset="0"/>
              </a:rPr>
              <a:t>Требования </a:t>
            </a:r>
            <a:r>
              <a:rPr lang="ru-RU" sz="2200" dirty="0">
                <a:latin typeface="PF Square Sans Pro Medium" pitchFamily="2" charset="0"/>
                <a:ea typeface="+mn-ea"/>
                <a:cs typeface="Arial" charset="0"/>
              </a:rPr>
              <a:t>к защите персональных данных при их обработке в информационных системах персональных данных, </a:t>
            </a:r>
            <a:r>
              <a:rPr lang="ru-RU" sz="2200" dirty="0" smtClean="0">
                <a:latin typeface="PF Square Sans Pro Medium" pitchFamily="2" charset="0"/>
                <a:ea typeface="+mn-ea"/>
                <a:cs typeface="Arial" charset="0"/>
              </a:rPr>
              <a:t>Постановление </a:t>
            </a:r>
            <a:r>
              <a:rPr lang="ru-RU" sz="2200" dirty="0">
                <a:latin typeface="PF Square Sans Pro Medium" pitchFamily="2" charset="0"/>
                <a:ea typeface="+mn-ea"/>
                <a:cs typeface="Arial" charset="0"/>
              </a:rPr>
              <a:t>Правительства </a:t>
            </a:r>
            <a:r>
              <a:rPr lang="ru-RU" sz="2200" dirty="0" smtClean="0">
                <a:latin typeface="PF Square Sans Pro Medium" pitchFamily="2" charset="0"/>
                <a:ea typeface="+mn-ea"/>
                <a:cs typeface="Arial" charset="0"/>
              </a:rPr>
              <a:t>РФ от </a:t>
            </a:r>
            <a:r>
              <a:rPr lang="ru-RU" sz="2200" dirty="0">
                <a:latin typeface="PF Square Sans Pro Medium" pitchFamily="2" charset="0"/>
                <a:ea typeface="+mn-ea"/>
                <a:cs typeface="Arial" charset="0"/>
              </a:rPr>
              <a:t>1 ноября 2012 г. </a:t>
            </a:r>
            <a:r>
              <a:rPr lang="ru-RU" sz="2200" dirty="0" smtClean="0">
                <a:latin typeface="PF Square Sans Pro Medium" pitchFamily="2" charset="0"/>
                <a:ea typeface="+mn-ea"/>
                <a:cs typeface="Arial" charset="0"/>
              </a:rPr>
              <a:t>№ </a:t>
            </a:r>
            <a:r>
              <a:rPr lang="ru-RU" sz="2200" dirty="0">
                <a:latin typeface="PF Square Sans Pro Medium" pitchFamily="2" charset="0"/>
                <a:ea typeface="+mn-ea"/>
                <a:cs typeface="Arial" charset="0"/>
              </a:rPr>
              <a:t>1119</a:t>
            </a:r>
            <a:endParaRPr lang="ru-RU" altLang="ru-RU" sz="2200" dirty="0">
              <a:latin typeface="PF Square Sans Pro Medium" pitchFamily="2" charset="0"/>
              <a:ea typeface="+mn-ea"/>
              <a:cs typeface="Arial" charset="0"/>
            </a:endParaRPr>
          </a:p>
        </p:txBody>
      </p:sp>
      <p:sp useBgFill="1">
        <p:nvSpPr>
          <p:cNvPr id="10" name="Заголовок 1"/>
          <p:cNvSpPr txBox="1">
            <a:spLocks/>
          </p:cNvSpPr>
          <p:nvPr/>
        </p:nvSpPr>
        <p:spPr bwMode="auto">
          <a:xfrm>
            <a:off x="1059011" y="4437112"/>
            <a:ext cx="7025977" cy="1800200"/>
          </a:xfrm>
          <a:prstGeom prst="rect">
            <a:avLst/>
          </a:prstGeom>
          <a:ln w="12700" cap="rnd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200" dirty="0">
                <a:latin typeface="PF Square Sans Pro Medium" pitchFamily="2" charset="0"/>
              </a:rPr>
              <a:t>21 Приказ ФСТЭК России от 18 февраля 2013 г. </a:t>
            </a:r>
            <a:endParaRPr lang="en-US" sz="2200" dirty="0">
              <a:latin typeface="PF Square Sans Pro Medium" pitchFamily="2" charset="0"/>
            </a:endParaRPr>
          </a:p>
          <a:p>
            <a:pPr algn="just"/>
            <a:r>
              <a:rPr lang="ru-RU" sz="2200" dirty="0">
                <a:latin typeface="PF Square Sans Pro Medium" pitchFamily="2" charset="0"/>
              </a:rPr>
              <a:t>"Об утверждении Состава и содержания организационных и технических мер по обеспечению безопасности персональных данных при их обработке в информационных системах персональных данных"</a:t>
            </a:r>
            <a:endParaRPr lang="ru-RU" altLang="ru-RU" sz="2200" dirty="0">
              <a:latin typeface="PF Square Sans Pro Medium" pitchFamily="2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714375" y="1643063"/>
            <a:ext cx="8215313" cy="857250"/>
          </a:xfrm>
        </p:spPr>
        <p:txBody>
          <a:bodyPr/>
          <a:lstStyle/>
          <a:p>
            <a:pPr algn="l" eaLnBrk="1" hangingPunct="1"/>
            <a:r>
              <a:rPr lang="ru-RU" sz="2800" dirty="0" smtClean="0">
                <a:latin typeface="PF Square Sans Pro Medium" pitchFamily="2" charset="0"/>
              </a:rPr>
              <a:t>Что </a:t>
            </a:r>
            <a:r>
              <a:rPr lang="ru-RU" sz="2800" dirty="0">
                <a:latin typeface="PF Square Sans Pro Medium" pitchFamily="2" charset="0"/>
              </a:rPr>
              <a:t>такое </a:t>
            </a:r>
            <a:r>
              <a:rPr lang="ru-RU" sz="2800" dirty="0" smtClean="0">
                <a:latin typeface="PF Square Sans Pro Medium" pitchFamily="2" charset="0"/>
              </a:rPr>
              <a:t>ГИС</a:t>
            </a:r>
            <a:endParaRPr lang="ru-RU" altLang="ru-RU" sz="2800" dirty="0">
              <a:latin typeface="PF Square Sans Pro Medium" pitchFamily="2" charset="0"/>
            </a:endParaRPr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Прямоугольник 14"/>
          <p:cNvSpPr>
            <a:spLocks noChangeArrowheads="1"/>
          </p:cNvSpPr>
          <p:nvPr/>
        </p:nvSpPr>
        <p:spPr bwMode="auto">
          <a:xfrm>
            <a:off x="714374" y="2428875"/>
            <a:ext cx="81060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200" dirty="0">
                <a:latin typeface="PF Square Sans Pro Medium" pitchFamily="2" charset="0"/>
              </a:rPr>
              <a:t>№</a:t>
            </a:r>
            <a:r>
              <a:rPr lang="ru-RU" sz="2200" dirty="0" smtClean="0">
                <a:latin typeface="PF Square Sans Pro Medium" pitchFamily="2" charset="0"/>
              </a:rPr>
              <a:t>149 – ФЗ от </a:t>
            </a:r>
            <a:r>
              <a:rPr lang="ru-RU" sz="2200" dirty="0">
                <a:latin typeface="PF Square Sans Pro Medium" pitchFamily="2" charset="0"/>
              </a:rPr>
              <a:t>27.07.2006 «Об информации, </a:t>
            </a:r>
            <a:r>
              <a:rPr lang="ru-RU" sz="2200" dirty="0" smtClean="0">
                <a:latin typeface="PF Square Sans Pro Medium" pitchFamily="2" charset="0"/>
              </a:rPr>
              <a:t>информационных технологиях </a:t>
            </a:r>
            <a:r>
              <a:rPr lang="ru-RU" sz="2200" dirty="0">
                <a:latin typeface="PF Square Sans Pro Medium" pitchFamily="2" charset="0"/>
              </a:rPr>
              <a:t>и о защите </a:t>
            </a:r>
            <a:r>
              <a:rPr lang="ru-RU" sz="2200" dirty="0" smtClean="0">
                <a:latin typeface="PF Square Sans Pro Medium" pitchFamily="2" charset="0"/>
              </a:rPr>
              <a:t>информации»</a:t>
            </a:r>
            <a:endParaRPr lang="ru-RU" sz="2200" dirty="0">
              <a:latin typeface="PF Square Sans Pro Medium" pitchFamily="2" charset="0"/>
            </a:endParaRPr>
          </a:p>
        </p:txBody>
      </p:sp>
      <p:sp>
        <p:nvSpPr>
          <p:cNvPr id="3078" name="Прямоугольник 15"/>
          <p:cNvSpPr>
            <a:spLocks noChangeArrowheads="1"/>
          </p:cNvSpPr>
          <p:nvPr/>
        </p:nvSpPr>
        <p:spPr bwMode="auto">
          <a:xfrm>
            <a:off x="714374" y="3429000"/>
            <a:ext cx="810609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000" dirty="0" smtClean="0">
                <a:latin typeface="PF Square Sans Pro Light" pitchFamily="2" charset="0"/>
              </a:rPr>
              <a:t>Статья </a:t>
            </a:r>
            <a:r>
              <a:rPr lang="ru-RU" sz="2000" dirty="0">
                <a:latin typeface="PF Square Sans Pro Light" pitchFamily="2" charset="0"/>
              </a:rPr>
              <a:t>13. Информационные системы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2000" dirty="0">
                <a:latin typeface="PF Square Sans Pro Light" pitchFamily="2" charset="0"/>
              </a:rPr>
              <a:t>государственные информационные системы – федеральные информационные системы и региональные информационные системы, созданные на основании соответственно федеральных законов, законов субъектов Российской Федерации, на основании правовых актов государственных </a:t>
            </a:r>
            <a:r>
              <a:rPr lang="ru-RU" sz="2000" dirty="0" smtClean="0">
                <a:latin typeface="PF Square Sans Pro Light" pitchFamily="2" charset="0"/>
              </a:rPr>
              <a:t>органов</a:t>
            </a:r>
          </a:p>
        </p:txBody>
      </p:sp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768983" y="1643063"/>
            <a:ext cx="8215313" cy="85725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dirty="0">
                <a:latin typeface="PF Square Sans Pro" pitchFamily="2" charset="0"/>
                <a:cs typeface="Arial" panose="020B0604020202020204" pitchFamily="34" charset="0"/>
              </a:rPr>
              <a:t>Как определить?</a:t>
            </a:r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Прямоугольник 15"/>
          <p:cNvSpPr>
            <a:spLocks noChangeArrowheads="1"/>
          </p:cNvSpPr>
          <p:nvPr/>
        </p:nvSpPr>
        <p:spPr bwMode="auto">
          <a:xfrm>
            <a:off x="823592" y="2279216"/>
            <a:ext cx="8106096" cy="216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14000"/>
              </a:lnSpc>
              <a:buFontTx/>
              <a:buAutoNum type="arabicParenR"/>
              <a:defRPr/>
            </a:pPr>
            <a:r>
              <a:rPr lang="ru-RU" sz="2000" dirty="0">
                <a:latin typeface="PF Square Sans Pro Light" panose="02000506000000020004" pitchFamily="2" charset="0"/>
                <a:cs typeface="Arial" panose="020B0604020202020204" pitchFamily="34" charset="0"/>
              </a:rPr>
              <a:t>Создана на основании ФЗ</a:t>
            </a:r>
          </a:p>
          <a:p>
            <a:pPr algn="just" eaLnBrk="1" hangingPunct="1">
              <a:lnSpc>
                <a:spcPct val="114000"/>
              </a:lnSpc>
              <a:buFontTx/>
              <a:buAutoNum type="arabicParenR"/>
              <a:defRPr/>
            </a:pPr>
            <a:r>
              <a:rPr lang="ru-RU" sz="2000" dirty="0">
                <a:latin typeface="PF Square Sans Pro Light" panose="02000506000000020004" pitchFamily="2" charset="0"/>
                <a:cs typeface="Arial" panose="020B0604020202020204" pitchFamily="34" charset="0"/>
              </a:rPr>
              <a:t>Создана на основании приказа или постановления правительства РФ</a:t>
            </a:r>
          </a:p>
          <a:p>
            <a:pPr algn="just" eaLnBrk="1" hangingPunct="1">
              <a:lnSpc>
                <a:spcPct val="114000"/>
              </a:lnSpc>
              <a:buFontTx/>
              <a:buAutoNum type="arabicParenR"/>
              <a:defRPr/>
            </a:pPr>
            <a:r>
              <a:rPr lang="ru-RU" sz="2000" dirty="0">
                <a:latin typeface="PF Square Sans Pro Light" panose="02000506000000020004" pitchFamily="2" charset="0"/>
                <a:cs typeface="Arial" panose="020B0604020202020204" pitchFamily="34" charset="0"/>
              </a:rPr>
              <a:t>Создана на основании регионального законодательства</a:t>
            </a:r>
          </a:p>
          <a:p>
            <a:pPr algn="just" eaLnBrk="1" hangingPunct="1">
              <a:lnSpc>
                <a:spcPct val="114000"/>
              </a:lnSpc>
              <a:buFontTx/>
              <a:buAutoNum type="arabicParenR"/>
              <a:defRPr/>
            </a:pPr>
            <a:r>
              <a:rPr lang="ru-RU" sz="2000" dirty="0">
                <a:latin typeface="PF Square Sans Pro Light" panose="02000506000000020004" pitchFamily="2" charset="0"/>
                <a:cs typeface="Arial" panose="020B0604020202020204" pitchFamily="34" charset="0"/>
              </a:rPr>
              <a:t>Создана на основании муниципального законодательства</a:t>
            </a:r>
          </a:p>
          <a:p>
            <a:pPr algn="just" eaLnBrk="1" hangingPunct="1">
              <a:lnSpc>
                <a:spcPct val="114000"/>
              </a:lnSpc>
              <a:buFontTx/>
              <a:buAutoNum type="arabicParenR"/>
              <a:defRPr/>
            </a:pPr>
            <a:r>
              <a:rPr lang="ru-RU" sz="2000" dirty="0">
                <a:latin typeface="PF Square Sans Pro Light" panose="02000506000000020004" pitchFamily="2" charset="0"/>
                <a:cs typeface="Arial" panose="020B0604020202020204" pitchFamily="34" charset="0"/>
              </a:rPr>
              <a:t>Является региональным сегментом государственной информационной системы</a:t>
            </a:r>
          </a:p>
        </p:txBody>
      </p:sp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8" name="Заголовок 1"/>
          <p:cNvSpPr txBox="1">
            <a:spLocks/>
          </p:cNvSpPr>
          <p:nvPr/>
        </p:nvSpPr>
        <p:spPr bwMode="auto">
          <a:xfrm>
            <a:off x="1619672" y="4437112"/>
            <a:ext cx="6984776" cy="2052228"/>
          </a:xfrm>
          <a:prstGeom prst="rect">
            <a:avLst/>
          </a:prstGeom>
          <a:ln w="12700" cap="rnd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400" dirty="0">
                <a:latin typeface="PF Square Sans Pro Light" panose="02000506000000020004" pitchFamily="2" charset="0"/>
              </a:rPr>
              <a:t>Постановление Правительства Свердловской области от 24.03.2011 г. №309-ПП "Об утверждении региональной программы модернизации здравоохранения Свердловской области на 2011-2012 годы"</a:t>
            </a:r>
            <a:endParaRPr lang="ru-RU" altLang="ru-RU" sz="2400" dirty="0">
              <a:latin typeface="PF Square Sans Pro Light" panose="02000506000000020004" pitchFamily="2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14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10" name="Заголовок 1"/>
          <p:cNvSpPr txBox="1">
            <a:spLocks/>
          </p:cNvSpPr>
          <p:nvPr/>
        </p:nvSpPr>
        <p:spPr bwMode="auto">
          <a:xfrm>
            <a:off x="285750" y="1772816"/>
            <a:ext cx="8529784" cy="1800200"/>
          </a:xfrm>
          <a:prstGeom prst="rect">
            <a:avLst/>
          </a:prstGeom>
          <a:ln w="12700" cap="rnd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200" dirty="0">
                <a:latin typeface="PF Square Sans Pro Medium" pitchFamily="2" charset="0"/>
              </a:rPr>
              <a:t>21 Приказ ФСТЭК России от 18 февраля 2013 г. </a:t>
            </a:r>
            <a:endParaRPr lang="en-US" sz="2200" dirty="0">
              <a:latin typeface="PF Square Sans Pro Medium" pitchFamily="2" charset="0"/>
            </a:endParaRPr>
          </a:p>
          <a:p>
            <a:pPr algn="just"/>
            <a:r>
              <a:rPr lang="ru-RU" sz="2200" dirty="0">
                <a:latin typeface="PF Square Sans Pro Medium" pitchFamily="2" charset="0"/>
              </a:rPr>
              <a:t>"Об утверждении Состава и содержания организационных и технических мер по обеспечению безопасности персональных данных при их обработке в информационных системах персональных данных"</a:t>
            </a:r>
            <a:endParaRPr lang="ru-RU" altLang="ru-RU" sz="2200" dirty="0">
              <a:latin typeface="PF Square Sans Pro Medium" pitchFamily="2" charset="0"/>
              <a:ea typeface="+mn-ea"/>
              <a:cs typeface="Arial" charset="0"/>
            </a:endParaRPr>
          </a:p>
        </p:txBody>
      </p:sp>
      <p:sp>
        <p:nvSpPr>
          <p:cNvPr id="11" name="Прямоугольник 15"/>
          <p:cNvSpPr>
            <a:spLocks noChangeArrowheads="1"/>
          </p:cNvSpPr>
          <p:nvPr/>
        </p:nvSpPr>
        <p:spPr bwMode="auto">
          <a:xfrm>
            <a:off x="285750" y="3861048"/>
            <a:ext cx="852978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sz="2000" dirty="0" smtClean="0">
                <a:latin typeface="PF Square Sans Pro Light" pitchFamily="2" charset="0"/>
              </a:rPr>
              <a:t>Статья 7. </a:t>
            </a:r>
            <a:r>
              <a:rPr lang="ru-RU" sz="2000" dirty="0">
                <a:latin typeface="PF Square Sans Pro Light" panose="02000506000000020004" pitchFamily="2" charset="0"/>
              </a:rPr>
              <a:t>Меры по обеспечению безопасности персональных данных при их обработке в государственных информационных системах принимаются в соответствии с требованиями о защите информации, содержащейся в государственных информационных системах, устанавливаемыми ФСТЭК России в пределах своих полномочий в соответствии с частью 5 статьи 16 Федерального закона от 27 июля 2006 г. N 149-ФЗ «Об информации, информационных технологиях и о защите информации»</a:t>
            </a:r>
            <a:endParaRPr lang="ru-RU" sz="2000" dirty="0" smtClean="0">
              <a:latin typeface="PF Square Sans Pr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1"/>
          <p:cNvSpPr>
            <a:spLocks noGrp="1"/>
          </p:cNvSpPr>
          <p:nvPr>
            <p:ph idx="1"/>
          </p:nvPr>
        </p:nvSpPr>
        <p:spPr>
          <a:xfrm>
            <a:off x="285750" y="1772816"/>
            <a:ext cx="4934321" cy="424847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000" b="1" dirty="0" smtClean="0">
                <a:solidFill>
                  <a:srgbClr val="0B223B"/>
                </a:solidFill>
                <a:latin typeface="PF Square Sans Pro Light" panose="02000506000000020004" pitchFamily="2" charset="0"/>
              </a:rPr>
              <a:t>17 </a:t>
            </a:r>
            <a:r>
              <a:rPr lang="ru-RU" sz="2000" b="1" dirty="0">
                <a:solidFill>
                  <a:srgbClr val="0B223B"/>
                </a:solidFill>
                <a:latin typeface="PF Square Sans Pro Light" panose="02000506000000020004" pitchFamily="2" charset="0"/>
              </a:rPr>
              <a:t>Приказ ФСТЭК России </a:t>
            </a:r>
            <a:endParaRPr lang="ru-RU" sz="2000" b="1" dirty="0" smtClean="0">
              <a:solidFill>
                <a:srgbClr val="0B223B"/>
              </a:solidFill>
              <a:latin typeface="PF Square Sans Pro Light" panose="02000506000000020004" pitchFamily="2" charset="0"/>
            </a:endParaRPr>
          </a:p>
          <a:p>
            <a:pPr marL="0" indent="0" algn="ctr">
              <a:buNone/>
              <a:defRPr/>
            </a:pPr>
            <a:r>
              <a:rPr lang="ru-RU" sz="2000" b="1" dirty="0" smtClean="0">
                <a:solidFill>
                  <a:srgbClr val="0B223B"/>
                </a:solidFill>
                <a:latin typeface="PF Square Sans Pro Light" panose="02000506000000020004" pitchFamily="2" charset="0"/>
              </a:rPr>
              <a:t>от 11 </a:t>
            </a:r>
            <a:r>
              <a:rPr lang="ru-RU" sz="2000" b="1" dirty="0">
                <a:solidFill>
                  <a:srgbClr val="0B223B"/>
                </a:solidFill>
                <a:latin typeface="PF Square Sans Pro Light" panose="02000506000000020004" pitchFamily="2" charset="0"/>
              </a:rPr>
              <a:t>февраля 2013 г.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2000" b="1" dirty="0" smtClean="0">
                <a:solidFill>
                  <a:srgbClr val="0B223B"/>
                </a:solidFill>
                <a:latin typeface="PF Square Sans Pro Light" panose="02000506000000020004" pitchFamily="2" charset="0"/>
              </a:rPr>
              <a:t>«Об утверждении Требований о защите информации, не составляющей государственную тайну, содержащейся в государственных информационных системах»</a:t>
            </a:r>
          </a:p>
          <a:p>
            <a:pPr algn="just">
              <a:buFont typeface="Arial" charset="0"/>
              <a:buChar char="•"/>
              <a:defRPr/>
            </a:pPr>
            <a:endParaRPr lang="ru-RU" sz="2400" dirty="0" smtClean="0">
              <a:solidFill>
                <a:srgbClr val="0B223B"/>
              </a:solidFill>
              <a:latin typeface="PF Square Sans Pro Light" panose="02000506000000020004" pitchFamily="2" charset="0"/>
            </a:endParaRPr>
          </a:p>
          <a:p>
            <a:pPr marL="180975" indent="0" algn="just">
              <a:buNone/>
              <a:defRPr/>
            </a:pPr>
            <a:r>
              <a:rPr lang="ru-RU" sz="1800" dirty="0" smtClean="0">
                <a:solidFill>
                  <a:srgbClr val="0B223B"/>
                </a:solidFill>
                <a:latin typeface="PF Square Sans Pro Light" panose="02000506000000020004" pitchFamily="2" charset="0"/>
              </a:rPr>
              <a:t>Регулирует деятельность по защите государственных информационных систем, </a:t>
            </a:r>
            <a:r>
              <a:rPr lang="ru-RU" sz="1800" b="1" dirty="0" smtClean="0">
                <a:solidFill>
                  <a:srgbClr val="0B223B"/>
                </a:solidFill>
                <a:latin typeface="PF Square Sans Pro Light" panose="02000506000000020004" pitchFamily="2" charset="0"/>
              </a:rPr>
              <a:t>в том числе при обработке </a:t>
            </a:r>
            <a:r>
              <a:rPr lang="ru-RU" sz="1800" b="1" dirty="0" err="1" smtClean="0">
                <a:solidFill>
                  <a:srgbClr val="0B223B"/>
                </a:solidFill>
                <a:latin typeface="PF Square Sans Pro Light" panose="02000506000000020004" pitchFamily="2" charset="0"/>
              </a:rPr>
              <a:t>ПДн</a:t>
            </a:r>
            <a:r>
              <a:rPr lang="ru-RU" sz="1800" b="1" dirty="0" smtClean="0">
                <a:solidFill>
                  <a:srgbClr val="0B223B"/>
                </a:solidFill>
                <a:latin typeface="PF Square Sans Pro Light" panose="02000506000000020004" pitchFamily="2" charset="0"/>
              </a:rPr>
              <a:t> </a:t>
            </a:r>
            <a:r>
              <a:rPr lang="ru-RU" sz="1800" dirty="0" smtClean="0">
                <a:solidFill>
                  <a:srgbClr val="0B223B"/>
                </a:solidFill>
                <a:latin typeface="PF Square Sans Pro Light" panose="02000506000000020004" pitchFamily="2" charset="0"/>
              </a:rPr>
              <a:t>Зарегистрирован Минюстом 31.05.2013 за №28608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12" y="1772817"/>
            <a:ext cx="3515806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71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Прямоугольник 15"/>
          <p:cNvSpPr>
            <a:spLocks noChangeArrowheads="1"/>
          </p:cNvSpPr>
          <p:nvPr/>
        </p:nvSpPr>
        <p:spPr bwMode="auto">
          <a:xfrm>
            <a:off x="518952" y="1690210"/>
            <a:ext cx="8229512" cy="463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2400" b="1" dirty="0">
                <a:latin typeface="PF Square Sans Pro Light" panose="02000506000000020004" pitchFamily="2" charset="0"/>
              </a:rPr>
              <a:t>ИНФОРМАЦИОННОЕ СООБЩЕНИЕ</a:t>
            </a:r>
          </a:p>
          <a:p>
            <a:pPr marL="0" indent="0" algn="just">
              <a:lnSpc>
                <a:spcPct val="112000"/>
              </a:lnSpc>
            </a:pPr>
            <a:r>
              <a:rPr lang="ru-RU" sz="2200" dirty="0" smtClean="0">
                <a:latin typeface="PF Square Sans Pro Light" panose="02000506000000020004" pitchFamily="2" charset="0"/>
              </a:rPr>
              <a:t>по вопросам защиты </a:t>
            </a:r>
            <a:r>
              <a:rPr lang="ru-RU" sz="2200" dirty="0">
                <a:latin typeface="PF Square Sans Pro Light" panose="02000506000000020004" pitchFamily="2" charset="0"/>
              </a:rPr>
              <a:t>информации и обеспечения безопасности </a:t>
            </a:r>
            <a:r>
              <a:rPr lang="ru-RU" sz="2200" dirty="0" smtClean="0">
                <a:latin typeface="PF Square Sans Pro Light" panose="02000506000000020004" pitchFamily="2" charset="0"/>
              </a:rPr>
              <a:t>персональных данных </a:t>
            </a:r>
            <a:r>
              <a:rPr lang="ru-RU" sz="2200" dirty="0">
                <a:latin typeface="PF Square Sans Pro Light" panose="02000506000000020004" pitchFamily="2" charset="0"/>
              </a:rPr>
              <a:t>при их обработке в </a:t>
            </a:r>
            <a:r>
              <a:rPr lang="ru-RU" sz="2200" dirty="0" smtClean="0">
                <a:latin typeface="PF Square Sans Pro Light" panose="02000506000000020004" pitchFamily="2" charset="0"/>
              </a:rPr>
              <a:t>информационных системах в связи </a:t>
            </a:r>
            <a:r>
              <a:rPr lang="ru-RU" sz="2200" dirty="0">
                <a:latin typeface="PF Square Sans Pro Light" panose="02000506000000020004" pitchFamily="2" charset="0"/>
              </a:rPr>
              <a:t>с изданием </a:t>
            </a:r>
            <a:r>
              <a:rPr lang="ru-RU" sz="2200" dirty="0" smtClean="0">
                <a:latin typeface="PF Square Sans Pro Light" panose="02000506000000020004" pitchFamily="2" charset="0"/>
              </a:rPr>
              <a:t>приказа ФСТЭК </a:t>
            </a:r>
            <a:r>
              <a:rPr lang="ru-RU" sz="2200" dirty="0">
                <a:latin typeface="PF Square Sans Pro Light" panose="02000506000000020004" pitchFamily="2" charset="0"/>
              </a:rPr>
              <a:t>России от 11 февраля 2013 г. </a:t>
            </a:r>
            <a:r>
              <a:rPr lang="ru-RU" sz="2200" dirty="0" smtClean="0">
                <a:latin typeface="PF Square Sans Pro Light" panose="02000506000000020004" pitchFamily="2" charset="0"/>
              </a:rPr>
              <a:t>№17 </a:t>
            </a:r>
            <a:r>
              <a:rPr lang="ru-RU" sz="2200" dirty="0">
                <a:latin typeface="PF Square Sans Pro Light" panose="02000506000000020004" pitchFamily="2" charset="0"/>
              </a:rPr>
              <a:t>«</a:t>
            </a:r>
            <a:r>
              <a:rPr lang="ru-RU" sz="2200" dirty="0" smtClean="0">
                <a:latin typeface="PF Square Sans Pro Light" panose="02000506000000020004" pitchFamily="2" charset="0"/>
              </a:rPr>
              <a:t>Об утверждении Требований </a:t>
            </a:r>
            <a:r>
              <a:rPr lang="ru-RU" sz="2200" dirty="0">
                <a:latin typeface="PF Square Sans Pro Light" panose="02000506000000020004" pitchFamily="2" charset="0"/>
              </a:rPr>
              <a:t>о защите </a:t>
            </a:r>
            <a:r>
              <a:rPr lang="ru-RU" sz="2200" dirty="0" smtClean="0">
                <a:latin typeface="PF Square Sans Pro Light" panose="02000506000000020004" pitchFamily="2" charset="0"/>
              </a:rPr>
              <a:t>информации</a:t>
            </a:r>
            <a:r>
              <a:rPr lang="ru-RU" sz="2200" dirty="0">
                <a:latin typeface="PF Square Sans Pro Light" panose="02000506000000020004" pitchFamily="2" charset="0"/>
              </a:rPr>
              <a:t>, не составляющей </a:t>
            </a:r>
            <a:r>
              <a:rPr lang="ru-RU" sz="2200" dirty="0" smtClean="0">
                <a:latin typeface="PF Square Sans Pro Light" panose="02000506000000020004" pitchFamily="2" charset="0"/>
              </a:rPr>
              <a:t>государственную </a:t>
            </a:r>
            <a:r>
              <a:rPr lang="ru-RU" sz="2200" dirty="0">
                <a:latin typeface="PF Square Sans Pro Light" panose="02000506000000020004" pitchFamily="2" charset="0"/>
              </a:rPr>
              <a:t>тайну, содержащейся в </a:t>
            </a:r>
            <a:r>
              <a:rPr lang="ru-RU" sz="2200" dirty="0" smtClean="0">
                <a:latin typeface="PF Square Sans Pro Light" panose="02000506000000020004" pitchFamily="2" charset="0"/>
              </a:rPr>
              <a:t>государственных информационных системах» </a:t>
            </a:r>
            <a:r>
              <a:rPr lang="ru-RU" sz="2200" dirty="0">
                <a:latin typeface="PF Square Sans Pro Light" panose="02000506000000020004" pitchFamily="2" charset="0"/>
              </a:rPr>
              <a:t>и приказа </a:t>
            </a:r>
            <a:r>
              <a:rPr lang="ru-RU" sz="2200" dirty="0" smtClean="0">
                <a:latin typeface="PF Square Sans Pro Light" panose="02000506000000020004" pitchFamily="2" charset="0"/>
              </a:rPr>
              <a:t>ФСТЭК России от 18 февраля 2013 </a:t>
            </a:r>
            <a:r>
              <a:rPr lang="ru-RU" sz="2200" dirty="0">
                <a:latin typeface="PF Square Sans Pro Light" panose="02000506000000020004" pitchFamily="2" charset="0"/>
              </a:rPr>
              <a:t>г. </a:t>
            </a:r>
            <a:r>
              <a:rPr lang="ru-RU" sz="2200" dirty="0" smtClean="0">
                <a:latin typeface="PF Square Sans Pro Light" panose="02000506000000020004" pitchFamily="2" charset="0"/>
              </a:rPr>
              <a:t>№21 «</a:t>
            </a:r>
            <a:r>
              <a:rPr lang="ru-RU" sz="2200" dirty="0">
                <a:latin typeface="PF Square Sans Pro Light" panose="02000506000000020004" pitchFamily="2" charset="0"/>
              </a:rPr>
              <a:t>Об </a:t>
            </a:r>
            <a:r>
              <a:rPr lang="ru-RU" sz="2200" dirty="0" smtClean="0">
                <a:latin typeface="PF Square Sans Pro Light" panose="02000506000000020004" pitchFamily="2" charset="0"/>
              </a:rPr>
              <a:t>утверждении Состава и содержания организационных </a:t>
            </a:r>
            <a:r>
              <a:rPr lang="ru-RU" sz="2200" dirty="0">
                <a:latin typeface="PF Square Sans Pro Light" panose="02000506000000020004" pitchFamily="2" charset="0"/>
              </a:rPr>
              <a:t>и технических мер по обеспечению безопасности </a:t>
            </a:r>
            <a:r>
              <a:rPr lang="ru-RU" sz="2200" dirty="0" smtClean="0">
                <a:latin typeface="PF Square Sans Pro Light" panose="02000506000000020004" pitchFamily="2" charset="0"/>
              </a:rPr>
              <a:t>персональных данных </a:t>
            </a:r>
            <a:r>
              <a:rPr lang="ru-RU" sz="2200" dirty="0">
                <a:latin typeface="PF Square Sans Pro Light" panose="02000506000000020004" pitchFamily="2" charset="0"/>
              </a:rPr>
              <a:t>при их обработке в информационных системах персональных </a:t>
            </a:r>
            <a:r>
              <a:rPr lang="ru-RU" sz="2200" dirty="0" smtClean="0">
                <a:latin typeface="PF Square Sans Pro Light" panose="02000506000000020004" pitchFamily="2" charset="0"/>
              </a:rPr>
              <a:t>данных» </a:t>
            </a:r>
          </a:p>
          <a:p>
            <a:pPr marL="0" indent="0" algn="ctr">
              <a:lnSpc>
                <a:spcPct val="112000"/>
              </a:lnSpc>
            </a:pPr>
            <a:r>
              <a:rPr lang="ru-RU" sz="2200" b="1" dirty="0" smtClean="0">
                <a:latin typeface="PF Square Sans Pro Light" panose="02000506000000020004" pitchFamily="2" charset="0"/>
              </a:rPr>
              <a:t>от 15 июля 2013 г. № 240/22/2637</a:t>
            </a:r>
            <a:endParaRPr lang="ru-RU" sz="2200" b="1" dirty="0">
              <a:latin typeface="PF Square Sans Pro Light" panose="02000506000000020004" pitchFamily="2" charset="0"/>
            </a:endParaRPr>
          </a:p>
        </p:txBody>
      </p:sp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104392"/>
              </p:ext>
            </p:extLst>
          </p:nvPr>
        </p:nvGraphicFramePr>
        <p:xfrm>
          <a:off x="384968" y="1988840"/>
          <a:ext cx="8374063" cy="419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331"/>
                <a:gridCol w="2170700"/>
                <a:gridCol w="2093516"/>
                <a:gridCol w="2093516"/>
              </a:tblGrid>
              <a:tr h="107154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Уровень значимости информации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Федеральный масштаб</a:t>
                      </a:r>
                      <a:r>
                        <a:rPr lang="ru-RU" sz="1800" baseline="0" dirty="0" smtClean="0"/>
                        <a:t> ГИС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Региональный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масштаб</a:t>
                      </a:r>
                      <a:r>
                        <a:rPr lang="ru-RU" sz="1800" baseline="0" dirty="0" smtClean="0"/>
                        <a:t> ГИС</a:t>
                      </a: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Объектовый масштаб</a:t>
                      </a:r>
                      <a:r>
                        <a:rPr lang="ru-RU" sz="1800" baseline="0" dirty="0" smtClean="0"/>
                        <a:t> ГИС</a:t>
                      </a: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 marL="91445" marR="91445" marT="45719" marB="45719"/>
                </a:tc>
              </a:tr>
              <a:tr h="7798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К1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К1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К1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</a:tr>
              <a:tr h="7798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К1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К2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К2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</a:tr>
              <a:tr h="7798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К2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К3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К3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</a:tr>
              <a:tr h="7798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К3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К3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К4</a:t>
                      </a:r>
                      <a:endParaRPr lang="ru-RU" sz="1800" dirty="0"/>
                    </a:p>
                  </a:txBody>
                  <a:tcPr marL="91445" marR="91445" marT="45719" marB="4571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47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1643063"/>
          </a:xfrm>
          <a:prstGeom prst="rect">
            <a:avLst/>
          </a:prstGeom>
          <a:solidFill>
            <a:srgbClr val="0B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D:\!работа\кострикин\мат\лого_ци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50043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D:\!работа\кострикин\мат\иконки4.png"/>
          <p:cNvPicPr>
            <a:picLocks noChangeAspect="1" noChangeArrowheads="1"/>
          </p:cNvPicPr>
          <p:nvPr/>
        </p:nvPicPr>
        <p:blipFill>
          <a:blip r:embed="rId3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152400"/>
            <a:ext cx="485775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557283"/>
              </p:ext>
            </p:extLst>
          </p:nvPr>
        </p:nvGraphicFramePr>
        <p:xfrm>
          <a:off x="384969" y="2060848"/>
          <a:ext cx="8374061" cy="4287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759"/>
                <a:gridCol w="1610866"/>
                <a:gridCol w="1674812"/>
                <a:gridCol w="1674812"/>
                <a:gridCol w="1674812"/>
              </a:tblGrid>
              <a:tr h="609792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Класс</a:t>
                      </a:r>
                      <a:r>
                        <a:rPr lang="ru-RU" sz="1800" baseline="0" dirty="0" smtClean="0"/>
                        <a:t> защищенности ГИС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Уровни защищенности </a:t>
                      </a:r>
                      <a:r>
                        <a:rPr lang="ru-RU" sz="1800" dirty="0" err="1" smtClean="0"/>
                        <a:t>ИСПДн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9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</a:tr>
              <a:tr h="7670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</a:tr>
              <a:tr h="7670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</a:tr>
              <a:tr h="7670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</a:tr>
              <a:tr h="76706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/>
                    </a:p>
                  </a:txBody>
                  <a:tcPr marL="91445" marR="91445" marT="45718" marB="4571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2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3489</TotalTime>
  <Words>822</Words>
  <Application>Microsoft Office PowerPoint</Application>
  <PresentationFormat>Экран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152-ФЗ «О персональных данных» от 27 июля 2006 г.</vt:lpstr>
      <vt:lpstr>Что такое ГИС</vt:lpstr>
      <vt:lpstr>Как определить?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Аттестация</vt:lpstr>
      <vt:lpstr>ИНФОРМАЦИОННОЕ СООБЩЕНИЕ от 15 июля 2013 г. № 240/22/2637</vt:lpstr>
      <vt:lpstr>Презентация PowerPoint</vt:lpstr>
      <vt:lpstr>МОДЕЛЬ УГРОЗ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Офис будущего на базе интернет технологий</dc:title>
  <dc:creator>Роман</dc:creator>
  <cp:lastModifiedBy>IvGregory</cp:lastModifiedBy>
  <cp:revision>83</cp:revision>
  <dcterms:created xsi:type="dcterms:W3CDTF">2012-10-09T16:03:54Z</dcterms:created>
  <dcterms:modified xsi:type="dcterms:W3CDTF">2016-10-31T17:33:28Z</dcterms:modified>
</cp:coreProperties>
</file>